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60" r:id="rId3"/>
    <p:sldId id="261" r:id="rId4"/>
    <p:sldId id="268" r:id="rId5"/>
    <p:sldId id="269" r:id="rId6"/>
    <p:sldId id="262" r:id="rId7"/>
    <p:sldId id="257" r:id="rId8"/>
    <p:sldId id="258" r:id="rId9"/>
    <p:sldId id="263" r:id="rId10"/>
    <p:sldId id="264" r:id="rId11"/>
    <p:sldId id="265" r:id="rId12"/>
    <p:sldId id="266" r:id="rId13"/>
    <p:sldId id="270"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91" y="1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3340325D-A7EB-4247-8CA8-3F2DDFAE03C2}" type="datetimeFigureOut">
              <a:rPr lang="ru-RU" smtClean="0"/>
              <a:t>28.09.2020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18D2A1-2144-4604-9FD5-2CDE8F23DC1E}" type="slidenum">
              <a:rPr lang="ru-RU" smtClean="0"/>
              <a:t>‹#›</a:t>
            </a:fld>
            <a:endParaRPr lang="ru-RU"/>
          </a:p>
        </p:txBody>
      </p:sp>
    </p:spTree>
    <p:extLst>
      <p:ext uri="{BB962C8B-B14F-4D97-AF65-F5344CB8AC3E}">
        <p14:creationId xmlns:p14="http://schemas.microsoft.com/office/powerpoint/2010/main" val="4666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340325D-A7EB-4247-8CA8-3F2DDFAE03C2}" type="datetimeFigureOut">
              <a:rPr lang="ru-RU" smtClean="0"/>
              <a:t>28.09.2020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18D2A1-2144-4604-9FD5-2CDE8F23DC1E}" type="slidenum">
              <a:rPr lang="ru-RU" smtClean="0"/>
              <a:t>‹#›</a:t>
            </a:fld>
            <a:endParaRPr lang="ru-RU"/>
          </a:p>
        </p:txBody>
      </p:sp>
    </p:spTree>
    <p:extLst>
      <p:ext uri="{BB962C8B-B14F-4D97-AF65-F5344CB8AC3E}">
        <p14:creationId xmlns:p14="http://schemas.microsoft.com/office/powerpoint/2010/main" val="3577382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340325D-A7EB-4247-8CA8-3F2DDFAE03C2}" type="datetimeFigureOut">
              <a:rPr lang="ru-RU" smtClean="0"/>
              <a:t>28.09.2020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18D2A1-2144-4604-9FD5-2CDE8F23DC1E}"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9715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340325D-A7EB-4247-8CA8-3F2DDFAE03C2}" type="datetimeFigureOut">
              <a:rPr lang="ru-RU" smtClean="0"/>
              <a:t>28.09.2020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18D2A1-2144-4604-9FD5-2CDE8F23DC1E}" type="slidenum">
              <a:rPr lang="ru-RU" smtClean="0"/>
              <a:t>‹#›</a:t>
            </a:fld>
            <a:endParaRPr lang="ru-RU"/>
          </a:p>
        </p:txBody>
      </p:sp>
    </p:spTree>
    <p:extLst>
      <p:ext uri="{BB962C8B-B14F-4D97-AF65-F5344CB8AC3E}">
        <p14:creationId xmlns:p14="http://schemas.microsoft.com/office/powerpoint/2010/main" val="4555924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340325D-A7EB-4247-8CA8-3F2DDFAE03C2}" type="datetimeFigureOut">
              <a:rPr lang="ru-RU" smtClean="0"/>
              <a:t>28.09.2020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18D2A1-2144-4604-9FD5-2CDE8F23DC1E}"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932800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340325D-A7EB-4247-8CA8-3F2DDFAE03C2}" type="datetimeFigureOut">
              <a:rPr lang="ru-RU" smtClean="0"/>
              <a:t>28.09.2020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18D2A1-2144-4604-9FD5-2CDE8F23DC1E}" type="slidenum">
              <a:rPr lang="ru-RU" smtClean="0"/>
              <a:t>‹#›</a:t>
            </a:fld>
            <a:endParaRPr lang="ru-RU"/>
          </a:p>
        </p:txBody>
      </p:sp>
    </p:spTree>
    <p:extLst>
      <p:ext uri="{BB962C8B-B14F-4D97-AF65-F5344CB8AC3E}">
        <p14:creationId xmlns:p14="http://schemas.microsoft.com/office/powerpoint/2010/main" val="24013771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340325D-A7EB-4247-8CA8-3F2DDFAE03C2}" type="datetimeFigureOut">
              <a:rPr lang="ru-RU" smtClean="0"/>
              <a:t>28.09.2020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18D2A1-2144-4604-9FD5-2CDE8F23DC1E}" type="slidenum">
              <a:rPr lang="ru-RU" smtClean="0"/>
              <a:t>‹#›</a:t>
            </a:fld>
            <a:endParaRPr lang="ru-RU"/>
          </a:p>
        </p:txBody>
      </p:sp>
    </p:spTree>
    <p:extLst>
      <p:ext uri="{BB962C8B-B14F-4D97-AF65-F5344CB8AC3E}">
        <p14:creationId xmlns:p14="http://schemas.microsoft.com/office/powerpoint/2010/main" val="29812111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340325D-A7EB-4247-8CA8-3F2DDFAE03C2}" type="datetimeFigureOut">
              <a:rPr lang="ru-RU" smtClean="0"/>
              <a:t>28.09.2020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18D2A1-2144-4604-9FD5-2CDE8F23DC1E}" type="slidenum">
              <a:rPr lang="ru-RU" smtClean="0"/>
              <a:t>‹#›</a:t>
            </a:fld>
            <a:endParaRPr lang="ru-RU"/>
          </a:p>
        </p:txBody>
      </p:sp>
    </p:spTree>
    <p:extLst>
      <p:ext uri="{BB962C8B-B14F-4D97-AF65-F5344CB8AC3E}">
        <p14:creationId xmlns:p14="http://schemas.microsoft.com/office/powerpoint/2010/main" val="3741959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340325D-A7EB-4247-8CA8-3F2DDFAE03C2}" type="datetimeFigureOut">
              <a:rPr lang="ru-RU" smtClean="0"/>
              <a:t>28.09.2020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18D2A1-2144-4604-9FD5-2CDE8F23DC1E}" type="slidenum">
              <a:rPr lang="ru-RU" smtClean="0"/>
              <a:t>‹#›</a:t>
            </a:fld>
            <a:endParaRPr lang="ru-RU"/>
          </a:p>
        </p:txBody>
      </p:sp>
    </p:spTree>
    <p:extLst>
      <p:ext uri="{BB962C8B-B14F-4D97-AF65-F5344CB8AC3E}">
        <p14:creationId xmlns:p14="http://schemas.microsoft.com/office/powerpoint/2010/main" val="3849491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340325D-A7EB-4247-8CA8-3F2DDFAE03C2}" type="datetimeFigureOut">
              <a:rPr lang="ru-RU" smtClean="0"/>
              <a:t>28.09.2020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18D2A1-2144-4604-9FD5-2CDE8F23DC1E}" type="slidenum">
              <a:rPr lang="ru-RU" smtClean="0"/>
              <a:t>‹#›</a:t>
            </a:fld>
            <a:endParaRPr lang="ru-RU"/>
          </a:p>
        </p:txBody>
      </p:sp>
    </p:spTree>
    <p:extLst>
      <p:ext uri="{BB962C8B-B14F-4D97-AF65-F5344CB8AC3E}">
        <p14:creationId xmlns:p14="http://schemas.microsoft.com/office/powerpoint/2010/main" val="1283484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3340325D-A7EB-4247-8CA8-3F2DDFAE03C2}" type="datetimeFigureOut">
              <a:rPr lang="ru-RU" smtClean="0"/>
              <a:t>28.09.2020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318D2A1-2144-4604-9FD5-2CDE8F23DC1E}" type="slidenum">
              <a:rPr lang="ru-RU" smtClean="0"/>
              <a:t>‹#›</a:t>
            </a:fld>
            <a:endParaRPr lang="ru-RU"/>
          </a:p>
        </p:txBody>
      </p:sp>
    </p:spTree>
    <p:extLst>
      <p:ext uri="{BB962C8B-B14F-4D97-AF65-F5344CB8AC3E}">
        <p14:creationId xmlns:p14="http://schemas.microsoft.com/office/powerpoint/2010/main" val="352736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3340325D-A7EB-4247-8CA8-3F2DDFAE03C2}" type="datetimeFigureOut">
              <a:rPr lang="ru-RU" smtClean="0"/>
              <a:t>28.09.2020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318D2A1-2144-4604-9FD5-2CDE8F23DC1E}" type="slidenum">
              <a:rPr lang="ru-RU" smtClean="0"/>
              <a:t>‹#›</a:t>
            </a:fld>
            <a:endParaRPr lang="ru-RU"/>
          </a:p>
        </p:txBody>
      </p:sp>
    </p:spTree>
    <p:extLst>
      <p:ext uri="{BB962C8B-B14F-4D97-AF65-F5344CB8AC3E}">
        <p14:creationId xmlns:p14="http://schemas.microsoft.com/office/powerpoint/2010/main" val="878717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3340325D-A7EB-4247-8CA8-3F2DDFAE03C2}" type="datetimeFigureOut">
              <a:rPr lang="ru-RU" smtClean="0"/>
              <a:t>28.09.2020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318D2A1-2144-4604-9FD5-2CDE8F23DC1E}" type="slidenum">
              <a:rPr lang="ru-RU" smtClean="0"/>
              <a:t>‹#›</a:t>
            </a:fld>
            <a:endParaRPr lang="ru-RU"/>
          </a:p>
        </p:txBody>
      </p:sp>
    </p:spTree>
    <p:extLst>
      <p:ext uri="{BB962C8B-B14F-4D97-AF65-F5344CB8AC3E}">
        <p14:creationId xmlns:p14="http://schemas.microsoft.com/office/powerpoint/2010/main" val="609737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40325D-A7EB-4247-8CA8-3F2DDFAE03C2}" type="datetimeFigureOut">
              <a:rPr lang="ru-RU" smtClean="0"/>
              <a:t>28.09.2020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318D2A1-2144-4604-9FD5-2CDE8F23DC1E}" type="slidenum">
              <a:rPr lang="ru-RU" smtClean="0"/>
              <a:t>‹#›</a:t>
            </a:fld>
            <a:endParaRPr lang="ru-RU"/>
          </a:p>
        </p:txBody>
      </p:sp>
    </p:spTree>
    <p:extLst>
      <p:ext uri="{BB962C8B-B14F-4D97-AF65-F5344CB8AC3E}">
        <p14:creationId xmlns:p14="http://schemas.microsoft.com/office/powerpoint/2010/main" val="61717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3340325D-A7EB-4247-8CA8-3F2DDFAE03C2}" type="datetimeFigureOut">
              <a:rPr lang="ru-RU" smtClean="0"/>
              <a:t>28.09.2020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318D2A1-2144-4604-9FD5-2CDE8F23DC1E}" type="slidenum">
              <a:rPr lang="ru-RU" smtClean="0"/>
              <a:t>‹#›</a:t>
            </a:fld>
            <a:endParaRPr lang="ru-RU"/>
          </a:p>
        </p:txBody>
      </p:sp>
    </p:spTree>
    <p:extLst>
      <p:ext uri="{BB962C8B-B14F-4D97-AF65-F5344CB8AC3E}">
        <p14:creationId xmlns:p14="http://schemas.microsoft.com/office/powerpoint/2010/main" val="1594339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340325D-A7EB-4247-8CA8-3F2DDFAE03C2}" type="datetimeFigureOut">
              <a:rPr lang="ru-RU" smtClean="0"/>
              <a:t>28.09.2020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318D2A1-2144-4604-9FD5-2CDE8F23DC1E}" type="slidenum">
              <a:rPr lang="ru-RU" smtClean="0"/>
              <a:t>‹#›</a:t>
            </a:fld>
            <a:endParaRPr lang="ru-RU"/>
          </a:p>
        </p:txBody>
      </p:sp>
    </p:spTree>
    <p:extLst>
      <p:ext uri="{BB962C8B-B14F-4D97-AF65-F5344CB8AC3E}">
        <p14:creationId xmlns:p14="http://schemas.microsoft.com/office/powerpoint/2010/main" val="1508672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340325D-A7EB-4247-8CA8-3F2DDFAE03C2}" type="datetimeFigureOut">
              <a:rPr lang="ru-RU" smtClean="0"/>
              <a:t>28.09.2020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318D2A1-2144-4604-9FD5-2CDE8F23DC1E}" type="slidenum">
              <a:rPr lang="ru-RU" smtClean="0"/>
              <a:t>‹#›</a:t>
            </a:fld>
            <a:endParaRPr lang="ru-RU"/>
          </a:p>
        </p:txBody>
      </p:sp>
    </p:spTree>
    <p:extLst>
      <p:ext uri="{BB962C8B-B14F-4D97-AF65-F5344CB8AC3E}">
        <p14:creationId xmlns:p14="http://schemas.microsoft.com/office/powerpoint/2010/main" val="4282315909"/>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908456"/>
          </a:xfrm>
        </p:spPr>
        <p:txBody>
          <a:bodyPr>
            <a:normAutofit fontScale="90000"/>
          </a:bodyPr>
          <a:lstStyle/>
          <a:p>
            <a:pPr algn="ctr"/>
            <a:r>
              <a:rPr lang="kk-KZ" sz="2700" dirty="0" smtClean="0"/>
              <a:t>3-дәріс</a:t>
            </a:r>
            <a:r>
              <a:rPr lang="kk-KZ" dirty="0" smtClean="0"/>
              <a:t> </a:t>
            </a:r>
            <a:endParaRPr lang="ru-RU" dirty="0"/>
          </a:p>
        </p:txBody>
      </p:sp>
      <p:sp>
        <p:nvSpPr>
          <p:cNvPr id="3" name="Подзаголовок 2"/>
          <p:cNvSpPr>
            <a:spLocks noGrp="1"/>
          </p:cNvSpPr>
          <p:nvPr>
            <p:ph type="subTitle" idx="1"/>
          </p:nvPr>
        </p:nvSpPr>
        <p:spPr>
          <a:xfrm>
            <a:off x="637953" y="2562447"/>
            <a:ext cx="11344940" cy="2408274"/>
          </a:xfrm>
        </p:spPr>
        <p:txBody>
          <a:bodyPr>
            <a:normAutofit fontScale="77500" lnSpcReduction="20000"/>
          </a:bodyPr>
          <a:lstStyle/>
          <a:p>
            <a:pPr algn="ctr"/>
            <a:r>
              <a:rPr lang="kk-KZ" sz="5800" dirty="0" err="1">
                <a:solidFill>
                  <a:srgbClr val="7030A0"/>
                </a:solidFill>
              </a:rPr>
              <a:t>Лингвопоэтиканың</a:t>
            </a:r>
            <a:r>
              <a:rPr lang="kk-KZ" sz="5800" dirty="0">
                <a:solidFill>
                  <a:srgbClr val="7030A0"/>
                </a:solidFill>
              </a:rPr>
              <a:t> басты </a:t>
            </a:r>
            <a:r>
              <a:rPr lang="kk-KZ" sz="5800" dirty="0" smtClean="0">
                <a:solidFill>
                  <a:srgbClr val="7030A0"/>
                </a:solidFill>
              </a:rPr>
              <a:t>ұғымдары</a:t>
            </a:r>
          </a:p>
          <a:p>
            <a:pPr algn="ctr"/>
            <a:endParaRPr lang="kk-KZ" sz="3600" dirty="0">
              <a:solidFill>
                <a:srgbClr val="7030A0"/>
              </a:solidFill>
            </a:endParaRPr>
          </a:p>
          <a:p>
            <a:pPr algn="ctr"/>
            <a:endParaRPr lang="kk-KZ" sz="3600" dirty="0" smtClean="0">
              <a:solidFill>
                <a:srgbClr val="7030A0"/>
              </a:solidFill>
            </a:endParaRPr>
          </a:p>
          <a:p>
            <a:pPr algn="ctr"/>
            <a:endParaRPr lang="kk-KZ" sz="1600" dirty="0" smtClean="0">
              <a:solidFill>
                <a:srgbClr val="7030A0"/>
              </a:solidFill>
            </a:endParaRPr>
          </a:p>
          <a:p>
            <a:r>
              <a:rPr lang="kk-KZ" sz="2900" dirty="0" smtClean="0">
                <a:solidFill>
                  <a:srgbClr val="7030A0"/>
                </a:solidFill>
                <a:latin typeface="Times New Roman" panose="02020603050405020304" pitchFamily="18" charset="0"/>
                <a:cs typeface="Times New Roman" panose="02020603050405020304" pitchFamily="18" charset="0"/>
              </a:rPr>
              <a:t>Профессор А. САЛҚЫНБАЙ </a:t>
            </a:r>
            <a:endParaRPr lang="kk-KZ" sz="2900" dirty="0">
              <a:solidFill>
                <a:srgbClr val="7030A0"/>
              </a:solidFill>
              <a:latin typeface="Times New Roman" panose="02020603050405020304" pitchFamily="18" charset="0"/>
              <a:cs typeface="Times New Roman" panose="02020603050405020304" pitchFamily="18" charset="0"/>
            </a:endParaRPr>
          </a:p>
          <a:p>
            <a:pPr algn="ctr"/>
            <a:endParaRPr lang="kk-KZ" sz="3600" dirty="0" smtClean="0">
              <a:solidFill>
                <a:srgbClr val="7030A0"/>
              </a:solidFill>
            </a:endParaRPr>
          </a:p>
          <a:p>
            <a:pPr algn="ctr"/>
            <a:endParaRPr lang="ru-RU" sz="3600" dirty="0">
              <a:solidFill>
                <a:srgbClr val="7030A0"/>
              </a:solidFill>
            </a:endParaRPr>
          </a:p>
        </p:txBody>
      </p:sp>
    </p:spTree>
    <p:extLst>
      <p:ext uri="{BB962C8B-B14F-4D97-AF65-F5344CB8AC3E}">
        <p14:creationId xmlns:p14="http://schemas.microsoft.com/office/powerpoint/2010/main" val="1463754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3781" y="1215655"/>
            <a:ext cx="8596668" cy="5078820"/>
          </a:xfrm>
        </p:spPr>
        <p:txBody>
          <a:bodyPr>
            <a:normAutofit fontScale="90000"/>
          </a:bodyPr>
          <a:lstStyle/>
          <a:p>
            <a:r>
              <a:rPr lang="kk-KZ" dirty="0" err="1">
                <a:solidFill>
                  <a:srgbClr val="00B0F0"/>
                </a:solidFill>
              </a:rPr>
              <a:t>Өзекмән</a:t>
            </a:r>
            <a:r>
              <a:rPr lang="kk-KZ" dirty="0">
                <a:solidFill>
                  <a:srgbClr val="00B0F0"/>
                </a:solidFill>
              </a:rPr>
              <a:t> - мәтіннің өн бойындағы басты мазмұн, яғни оқырманға жалпы түсінікті болатын негізгі ой. </a:t>
            </a:r>
            <a:r>
              <a:rPr lang="kk-KZ" dirty="0" smtClean="0">
                <a:solidFill>
                  <a:srgbClr val="00B0F0"/>
                </a:solidFill>
              </a:rPr>
              <a:t/>
            </a:r>
            <a:br>
              <a:rPr lang="kk-KZ" dirty="0" smtClean="0">
                <a:solidFill>
                  <a:srgbClr val="00B0F0"/>
                </a:solidFill>
              </a:rPr>
            </a:br>
            <a:r>
              <a:rPr lang="kk-KZ" dirty="0" err="1"/>
              <a:t>Ө</a:t>
            </a:r>
            <a:r>
              <a:rPr lang="kk-KZ" dirty="0" err="1" smtClean="0"/>
              <a:t>зекмән</a:t>
            </a:r>
            <a:r>
              <a:rPr lang="kk-KZ" dirty="0" smtClean="0"/>
              <a:t> </a:t>
            </a:r>
            <a:r>
              <a:rPr lang="kk-KZ" dirty="0"/>
              <a:t>– ортақ қабылдаулар мен ортақ пікірдің, ортақ мазмұнның </a:t>
            </a:r>
            <a:r>
              <a:rPr lang="kk-KZ" dirty="0" smtClean="0"/>
              <a:t>жиынтығы.</a:t>
            </a:r>
            <a:br>
              <a:rPr lang="kk-KZ" dirty="0" smtClean="0"/>
            </a:br>
            <a:r>
              <a:rPr lang="kk-KZ" dirty="0" smtClean="0">
                <a:solidFill>
                  <a:srgbClr val="00B0F0"/>
                </a:solidFill>
              </a:rPr>
              <a:t/>
            </a:r>
            <a:br>
              <a:rPr lang="kk-KZ" dirty="0" smtClean="0">
                <a:solidFill>
                  <a:srgbClr val="00B0F0"/>
                </a:solidFill>
              </a:rPr>
            </a:br>
            <a:r>
              <a:rPr lang="kk-KZ" dirty="0">
                <a:solidFill>
                  <a:srgbClr val="00B0F0"/>
                </a:solidFill>
              </a:rPr>
              <a:t>Жеке оқырман үшін аңғарылатын, өзіндік таным-түсінігіне сай ерекше маңызды мазмұнды анықтау  - мәтіннің өздік мәнін табу болады.</a:t>
            </a:r>
            <a:endParaRPr lang="ru-RU" dirty="0">
              <a:solidFill>
                <a:srgbClr val="00B0F0"/>
              </a:solidFill>
            </a:endParaRPr>
          </a:p>
        </p:txBody>
      </p:sp>
    </p:spTree>
    <p:extLst>
      <p:ext uri="{BB962C8B-B14F-4D97-AF65-F5344CB8AC3E}">
        <p14:creationId xmlns:p14="http://schemas.microsoft.com/office/powerpoint/2010/main" val="1706565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61236" y="776176"/>
            <a:ext cx="8697433" cy="4233467"/>
          </a:xfrm>
          <a:prstGeom prst="rect">
            <a:avLst/>
          </a:prstGeom>
        </p:spPr>
        <p:txBody>
          <a:bodyPr wrap="square">
            <a:spAutoFit/>
          </a:bodyPr>
          <a:lstStyle/>
          <a:p>
            <a:pPr algn="just">
              <a:lnSpc>
                <a:spcPct val="115000"/>
              </a:lnSpc>
              <a:spcAft>
                <a:spcPts val="0"/>
              </a:spcAft>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Мәтінді бағалау:</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446088" algn="l"/>
              </a:tabLst>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kk-KZ"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құрылымдық композициясы;</a:t>
            </a:r>
            <a:endParaRPr lang="ru-RU" sz="16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446088" algn="l"/>
              </a:tabLst>
            </a:pPr>
            <a:r>
              <a:rPr lang="kk-KZ"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уақыт пен кеңістікте өту сипаты; </a:t>
            </a:r>
            <a:endParaRPr lang="ru-RU" sz="16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446088" algn="l"/>
              </a:tabLst>
            </a:pPr>
            <a:r>
              <a:rPr lang="kk-KZ"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сөз мағыналарының негізгі немесе ауыспалы мағынада жұмсалу ерекшелігі; </a:t>
            </a:r>
            <a:endParaRPr lang="ru-RU" sz="16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446088" algn="l"/>
              </a:tabLst>
            </a:pPr>
            <a:r>
              <a:rPr lang="kk-KZ"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тұлғалардың синтагматикалық байланысы; </a:t>
            </a:r>
            <a:endParaRPr lang="ru-RU" sz="16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446088" algn="l"/>
              </a:tabLst>
            </a:pPr>
            <a:r>
              <a:rPr lang="kk-KZ"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сөздердің валенттілігі; </a:t>
            </a:r>
            <a:endParaRPr lang="ru-RU" sz="16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446088" algn="l"/>
              </a:tabLst>
            </a:pPr>
            <a:r>
              <a:rPr lang="kk-KZ"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тыныс белгілерінің қойылысы. </a:t>
            </a:r>
            <a:endParaRPr lang="ru-RU" sz="16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kk-KZ" sz="16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kk-KZ" sz="16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kk-KZ" sz="2000" dirty="0" smtClean="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Мәдени-танымдық бағытта:</a:t>
            </a:r>
            <a:endParaRPr lang="ru-RU" sz="2000" dirty="0" smtClean="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kk-KZ" sz="2000" dirty="0" smtClean="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оқырманның ішкі болмысымен, дүниетанымымен байланысты болып, оны байытып, дамытып отырады, кейде көзқарасын өзгертуі де мүмкін.  </a:t>
            </a:r>
            <a:endParaRPr lang="ru-RU" sz="2000" dirty="0" smtClean="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388767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9051457" cy="5525386"/>
          </a:xfrm>
        </p:spPr>
        <p:txBody>
          <a:bodyPr>
            <a:normAutofit/>
          </a:bodyPr>
          <a:lstStyle/>
          <a:p>
            <a:pPr>
              <a:lnSpc>
                <a:spcPct val="115000"/>
              </a:lnSpc>
              <a:spcAft>
                <a:spcPts val="0"/>
              </a:spcAft>
            </a:pPr>
            <a:r>
              <a:rPr lang="kk-KZ" sz="3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Психолингвистикалық бағытта</a:t>
            </a:r>
            <a:r>
              <a:rPr lang="kk-KZ" sz="310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rPr>
              <a:t>: </a:t>
            </a:r>
            <a:r>
              <a:rPr lang="ru-RU" sz="310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rPr>
              <a:t/>
            </a:r>
            <a:br>
              <a:rPr lang="ru-RU" sz="310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rPr>
            </a:br>
            <a:r>
              <a:rPr lang="kk-KZ" sz="3100"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мәтіннің </a:t>
            </a:r>
            <a:r>
              <a:rPr lang="kk-KZ" sz="3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ішкі прагматикасын, сөз қолданысындағы семантикалық ерекшелігін, тұлғалардың синтаксистік байланысы мен семантикалық валенттілігін анықтау маңызды болса, тыңдаушы үшін алынған ақпараттың әсері мен қабылдау прагматикасы, айтушы мен оның әңгімесіне көзқарасын зерделеу де маңызды болмақ.   </a:t>
            </a:r>
            <a:r>
              <a:rPr lang="ru-RU" sz="3200" dirty="0">
                <a:latin typeface="Calibri" panose="020F0502020204030204" pitchFamily="34" charset="0"/>
                <a:ea typeface="Calibri" panose="020F0502020204030204" pitchFamily="34" charset="0"/>
                <a:cs typeface="Times New Roman" panose="02020603050405020304" pitchFamily="18" charset="0"/>
              </a:rPr>
              <a:t/>
            </a:r>
            <a:br>
              <a:rPr lang="ru-RU" sz="3200" dirty="0">
                <a:latin typeface="Calibri" panose="020F0502020204030204" pitchFamily="34" charset="0"/>
                <a:ea typeface="Calibri" panose="020F0502020204030204" pitchFamily="34" charset="0"/>
                <a:cs typeface="Times New Roman" panose="02020603050405020304" pitchFamily="18" charset="0"/>
              </a:rPr>
            </a:br>
            <a:endParaRPr lang="ru-RU" dirty="0"/>
          </a:p>
        </p:txBody>
      </p:sp>
    </p:spTree>
    <p:extLst>
      <p:ext uri="{BB962C8B-B14F-4D97-AF65-F5344CB8AC3E}">
        <p14:creationId xmlns:p14="http://schemas.microsoft.com/office/powerpoint/2010/main" val="620083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2137144"/>
            <a:ext cx="8913233" cy="3381154"/>
          </a:xfrm>
        </p:spPr>
        <p:txBody>
          <a:bodyPr>
            <a:normAutofit/>
          </a:bodyPr>
          <a:lstStyle/>
          <a:p>
            <a:pPr algn="ctr"/>
            <a:r>
              <a:rPr lang="kk-KZ" dirty="0" smtClean="0">
                <a:solidFill>
                  <a:srgbClr val="7030A0"/>
                </a:solidFill>
                <a:latin typeface="Times New Roman" panose="02020603050405020304" pitchFamily="18" charset="0"/>
                <a:cs typeface="Times New Roman" panose="02020603050405020304" pitchFamily="18" charset="0"/>
              </a:rPr>
              <a:t>САБЫРМЕН ТЫҢДАҒАНДАРЫҢЫЗҒА РАҚЫМЕТ! </a:t>
            </a:r>
            <a:endParaRPr lang="ru-RU"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942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507067" y="893135"/>
            <a:ext cx="8689556" cy="5252484"/>
          </a:xfrm>
        </p:spPr>
        <p:txBody>
          <a:bodyPr>
            <a:normAutofit fontScale="40000" lnSpcReduction="20000"/>
          </a:bodyPr>
          <a:lstStyle/>
          <a:p>
            <a:pPr algn="ctr"/>
            <a:endParaRPr lang="kk-KZ" sz="7600" dirty="0" smtClean="0">
              <a:solidFill>
                <a:srgbClr val="7030A0"/>
              </a:solidFill>
              <a:latin typeface="Times New Roman" panose="02020603050405020304" pitchFamily="18" charset="0"/>
              <a:cs typeface="Times New Roman" panose="02020603050405020304" pitchFamily="18" charset="0"/>
            </a:endParaRPr>
          </a:p>
          <a:p>
            <a:pPr algn="ctr"/>
            <a:r>
              <a:rPr lang="kk-KZ" sz="7600" dirty="0" smtClean="0">
                <a:solidFill>
                  <a:srgbClr val="7030A0"/>
                </a:solidFill>
                <a:latin typeface="Times New Roman" panose="02020603050405020304" pitchFamily="18" charset="0"/>
                <a:cs typeface="Times New Roman" panose="02020603050405020304" pitchFamily="18" charset="0"/>
              </a:rPr>
              <a:t>Лингвопоэтикалық талдаудың методологиясы – </a:t>
            </a:r>
          </a:p>
          <a:p>
            <a:pPr algn="ctr"/>
            <a:r>
              <a:rPr lang="kk-KZ" sz="7600" dirty="0" smtClean="0">
                <a:solidFill>
                  <a:srgbClr val="7030A0"/>
                </a:solidFill>
                <a:latin typeface="Times New Roman" panose="02020603050405020304" pitchFamily="18" charset="0"/>
                <a:cs typeface="Times New Roman" panose="02020603050405020304" pitchFamily="18" charset="0"/>
              </a:rPr>
              <a:t> А. Байтұрсынұлы, Қ. Жұбанов, Е. Омаров, </a:t>
            </a:r>
          </a:p>
          <a:p>
            <a:pPr algn="ctr"/>
            <a:r>
              <a:rPr lang="kk-KZ" sz="7600" dirty="0" smtClean="0">
                <a:solidFill>
                  <a:srgbClr val="7030A0"/>
                </a:solidFill>
                <a:latin typeface="Times New Roman" panose="02020603050405020304" pitchFamily="18" charset="0"/>
                <a:cs typeface="Times New Roman" panose="02020603050405020304" pitchFamily="18" charset="0"/>
              </a:rPr>
              <a:t>Х. </a:t>
            </a:r>
            <a:r>
              <a:rPr lang="kk-KZ" sz="7600" dirty="0" err="1" smtClean="0">
                <a:solidFill>
                  <a:srgbClr val="7030A0"/>
                </a:solidFill>
                <a:latin typeface="Times New Roman" panose="02020603050405020304" pitchFamily="18" charset="0"/>
                <a:cs typeface="Times New Roman" panose="02020603050405020304" pitchFamily="18" charset="0"/>
              </a:rPr>
              <a:t>Досмұхамұлы</a:t>
            </a:r>
            <a:r>
              <a:rPr lang="kk-KZ" sz="7600" dirty="0" smtClean="0">
                <a:solidFill>
                  <a:srgbClr val="7030A0"/>
                </a:solidFill>
                <a:latin typeface="Times New Roman" panose="02020603050405020304" pitchFamily="18" charset="0"/>
                <a:cs typeface="Times New Roman" panose="02020603050405020304" pitchFamily="18" charset="0"/>
              </a:rPr>
              <a:t>, Р. Сыздық, Қ. Өмірәлиев зерттеулеріне негізделеді</a:t>
            </a:r>
            <a:r>
              <a:rPr lang="kk-KZ" sz="2800" dirty="0">
                <a:solidFill>
                  <a:srgbClr val="7030A0"/>
                </a:solidFill>
                <a:latin typeface="Times New Roman" panose="02020603050405020304" pitchFamily="18" charset="0"/>
                <a:cs typeface="Times New Roman" panose="02020603050405020304" pitchFamily="18" charset="0"/>
              </a:rPr>
              <a:t> </a:t>
            </a:r>
            <a:endParaRPr lang="kk-KZ" sz="2800" dirty="0" smtClean="0">
              <a:solidFill>
                <a:srgbClr val="7030A0"/>
              </a:solidFill>
              <a:latin typeface="Times New Roman" panose="02020603050405020304" pitchFamily="18" charset="0"/>
              <a:cs typeface="Times New Roman" panose="02020603050405020304" pitchFamily="18" charset="0"/>
            </a:endParaRPr>
          </a:p>
          <a:p>
            <a:pPr algn="ctr"/>
            <a:endParaRPr lang="kk-KZ" sz="2800" dirty="0" smtClean="0">
              <a:solidFill>
                <a:srgbClr val="7030A0"/>
              </a:solidFill>
              <a:latin typeface="Times New Roman" panose="02020603050405020304" pitchFamily="18" charset="0"/>
              <a:cs typeface="Times New Roman" panose="02020603050405020304" pitchFamily="18" charset="0"/>
            </a:endParaRPr>
          </a:p>
          <a:p>
            <a:pPr algn="ctr"/>
            <a:r>
              <a:rPr lang="en-US" sz="2000" dirty="0"/>
              <a:t> </a:t>
            </a:r>
            <a:endParaRPr lang="kk-KZ" sz="2800" dirty="0" smtClean="0">
              <a:solidFill>
                <a:srgbClr val="7030A0"/>
              </a:solidFill>
              <a:latin typeface="Times New Roman" panose="02020603050405020304" pitchFamily="18" charset="0"/>
              <a:cs typeface="Times New Roman" panose="02020603050405020304" pitchFamily="18" charset="0"/>
            </a:endParaRPr>
          </a:p>
          <a:p>
            <a:pPr algn="ctr"/>
            <a:endParaRPr lang="kk-KZ" sz="2800" dirty="0">
              <a:solidFill>
                <a:srgbClr val="7030A0"/>
              </a:solidFill>
              <a:latin typeface="Times New Roman" panose="02020603050405020304" pitchFamily="18" charset="0"/>
              <a:cs typeface="Times New Roman" panose="02020603050405020304" pitchFamily="18" charset="0"/>
            </a:endParaRPr>
          </a:p>
          <a:p>
            <a:pPr algn="ctr"/>
            <a:endParaRPr lang="kk-KZ" sz="2800" dirty="0" smtClean="0">
              <a:solidFill>
                <a:srgbClr val="7030A0"/>
              </a:solidFill>
              <a:latin typeface="Times New Roman" panose="02020603050405020304" pitchFamily="18" charset="0"/>
              <a:cs typeface="Times New Roman" panose="02020603050405020304" pitchFamily="18" charset="0"/>
            </a:endParaRPr>
          </a:p>
          <a:p>
            <a:pPr algn="ctr"/>
            <a:endParaRPr lang="kk-KZ" sz="2800" dirty="0">
              <a:solidFill>
                <a:srgbClr val="7030A0"/>
              </a:solidFill>
              <a:latin typeface="Times New Roman" panose="02020603050405020304" pitchFamily="18" charset="0"/>
              <a:cs typeface="Times New Roman" panose="02020603050405020304" pitchFamily="18" charset="0"/>
            </a:endParaRPr>
          </a:p>
          <a:p>
            <a:pPr algn="ctr"/>
            <a:endParaRPr lang="kk-KZ" sz="2800" dirty="0" smtClean="0">
              <a:solidFill>
                <a:srgbClr val="7030A0"/>
              </a:solidFill>
              <a:latin typeface="Times New Roman" panose="02020603050405020304" pitchFamily="18" charset="0"/>
              <a:cs typeface="Times New Roman" panose="02020603050405020304" pitchFamily="18" charset="0"/>
            </a:endParaRPr>
          </a:p>
          <a:p>
            <a:pPr algn="ctr"/>
            <a:endParaRPr lang="kk-KZ" sz="2800" dirty="0">
              <a:solidFill>
                <a:srgbClr val="7030A0"/>
              </a:solidFill>
              <a:latin typeface="Times New Roman" panose="02020603050405020304" pitchFamily="18" charset="0"/>
              <a:cs typeface="Times New Roman" panose="02020603050405020304" pitchFamily="18" charset="0"/>
            </a:endParaRPr>
          </a:p>
          <a:p>
            <a:pPr algn="ctr"/>
            <a:endParaRPr lang="kk-KZ" sz="2800" dirty="0" smtClean="0">
              <a:solidFill>
                <a:srgbClr val="7030A0"/>
              </a:solidFill>
              <a:latin typeface="Times New Roman" panose="02020603050405020304" pitchFamily="18" charset="0"/>
              <a:cs typeface="Times New Roman" panose="02020603050405020304" pitchFamily="18" charset="0"/>
            </a:endParaRPr>
          </a:p>
          <a:p>
            <a:pPr algn="ctr"/>
            <a:endParaRPr lang="kk-KZ" sz="2800" dirty="0" smtClean="0">
              <a:solidFill>
                <a:srgbClr val="7030A0"/>
              </a:solidFill>
              <a:latin typeface="Times New Roman" panose="02020603050405020304" pitchFamily="18" charset="0"/>
              <a:cs typeface="Times New Roman" panose="02020603050405020304" pitchFamily="18" charset="0"/>
            </a:endParaRPr>
          </a:p>
          <a:p>
            <a:pPr algn="ctr"/>
            <a:r>
              <a:rPr lang="kk-KZ" sz="2800" dirty="0" smtClean="0">
                <a:solidFill>
                  <a:srgbClr val="7030A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847690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75907" y="1265273"/>
            <a:ext cx="8474149" cy="4816550"/>
          </a:xfrm>
        </p:spPr>
        <p:txBody>
          <a:bodyPr/>
          <a:lstStyle/>
          <a:p>
            <a:pPr algn="ctr"/>
            <a:r>
              <a:rPr lang="kk-KZ" sz="3600" dirty="0" smtClean="0">
                <a:solidFill>
                  <a:srgbClr val="7030A0"/>
                </a:solidFill>
                <a:latin typeface="Times New Roman" panose="02020603050405020304" pitchFamily="18" charset="0"/>
                <a:cs typeface="Times New Roman" panose="02020603050405020304" pitchFamily="18" charset="0"/>
              </a:rPr>
              <a:t>Лингвистикалық талдауда – тілдік бірліктердің қолданысы,</a:t>
            </a:r>
            <a:r>
              <a:rPr lang="kk-KZ" sz="3600" dirty="0">
                <a:solidFill>
                  <a:srgbClr val="7030A0"/>
                </a:solidFill>
                <a:latin typeface="Times New Roman" panose="02020603050405020304" pitchFamily="18" charset="0"/>
                <a:cs typeface="Times New Roman" panose="02020603050405020304" pitchFamily="18" charset="0"/>
              </a:rPr>
              <a:t> </a:t>
            </a:r>
            <a:r>
              <a:rPr lang="kk-KZ" sz="3600" dirty="0" smtClean="0">
                <a:solidFill>
                  <a:srgbClr val="7030A0"/>
                </a:solidFill>
                <a:latin typeface="Times New Roman" panose="02020603050405020304" pitchFamily="18" charset="0"/>
                <a:cs typeface="Times New Roman" panose="02020603050405020304" pitchFamily="18" charset="0"/>
              </a:rPr>
              <a:t/>
            </a:r>
            <a:br>
              <a:rPr lang="kk-KZ" sz="3600" dirty="0" smtClean="0">
                <a:solidFill>
                  <a:srgbClr val="7030A0"/>
                </a:solidFill>
                <a:latin typeface="Times New Roman" panose="02020603050405020304" pitchFamily="18" charset="0"/>
                <a:cs typeface="Times New Roman" panose="02020603050405020304" pitchFamily="18" charset="0"/>
              </a:rPr>
            </a:br>
            <a:r>
              <a:rPr lang="kk-KZ" sz="3600" dirty="0" smtClean="0">
                <a:solidFill>
                  <a:srgbClr val="7030A0"/>
                </a:solidFill>
                <a:latin typeface="Times New Roman" panose="02020603050405020304" pitchFamily="18" charset="0"/>
                <a:cs typeface="Times New Roman" panose="02020603050405020304" pitchFamily="18" charset="0"/>
              </a:rPr>
              <a:t>Әдеби талдауда – мазмұндық жағы маңызды </a:t>
            </a:r>
            <a:br>
              <a:rPr lang="kk-KZ" sz="3600" dirty="0" smtClean="0">
                <a:solidFill>
                  <a:srgbClr val="7030A0"/>
                </a:solidFill>
                <a:latin typeface="Times New Roman" panose="02020603050405020304" pitchFamily="18" charset="0"/>
                <a:cs typeface="Times New Roman" panose="02020603050405020304" pitchFamily="18" charset="0"/>
              </a:rPr>
            </a:br>
            <a:r>
              <a:rPr lang="kk-KZ" sz="3600" dirty="0" smtClean="0">
                <a:solidFill>
                  <a:srgbClr val="7030A0"/>
                </a:solidFill>
                <a:latin typeface="Times New Roman" panose="02020603050405020304" pitchFamily="18" charset="0"/>
                <a:cs typeface="Times New Roman" panose="02020603050405020304" pitchFamily="18" charset="0"/>
              </a:rPr>
              <a:t>Лингвопоэтикалық талдауда – ТАРИХ, ТІЛ, ӘДЕБИЕТ гармониялы үндестікте, байланыста болып, көркем шығарманың эстетикалық әсері сыналады  </a:t>
            </a:r>
            <a:endParaRPr lang="ru-RU" sz="36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3681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893135"/>
            <a:ext cx="9157782" cy="5148227"/>
          </a:xfrm>
        </p:spPr>
        <p:txBody>
          <a:bodyPr/>
          <a:lstStyle/>
          <a:p>
            <a:endParaRPr lang="kk-KZ" dirty="0" smtClean="0"/>
          </a:p>
          <a:p>
            <a:r>
              <a:rPr lang="kk-KZ" sz="2400" dirty="0" smtClean="0">
                <a:latin typeface="Times New Roman" panose="02020603050405020304" pitchFamily="18" charset="0"/>
                <a:cs typeface="Times New Roman" panose="02020603050405020304" pitchFamily="18" charset="0"/>
              </a:rPr>
              <a:t>Көркем мәтінді тілдік талдауда – формадан мазмұнда немесе мазмұннан формаға принципі негіз болады. </a:t>
            </a:r>
          </a:p>
          <a:p>
            <a:r>
              <a:rPr lang="kk-KZ" sz="2400" dirty="0" smtClean="0">
                <a:latin typeface="Times New Roman" panose="02020603050405020304" pitchFamily="18" charset="0"/>
                <a:cs typeface="Times New Roman" panose="02020603050405020304" pitchFamily="18" charset="0"/>
              </a:rPr>
              <a:t>Көркем мәтінді лингвопоэтикалық талдауда – </a:t>
            </a:r>
          </a:p>
          <a:p>
            <a:pPr marL="0" indent="0" algn="ctr">
              <a:buNone/>
            </a:pPr>
            <a:r>
              <a:rPr lang="kk-KZ" sz="2400" dirty="0" smtClean="0">
                <a:latin typeface="Times New Roman" panose="02020603050405020304" pitchFamily="18" charset="0"/>
                <a:cs typeface="Times New Roman" panose="02020603050405020304" pitchFamily="18" charset="0"/>
              </a:rPr>
              <a:t>ФОРМА – МАЗМҰН – ҚЫЗМЕТ бірге қатысады</a:t>
            </a:r>
          </a:p>
          <a:p>
            <a:endParaRPr lang="kk-KZ" sz="2400" dirty="0" smtClean="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687032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5450958"/>
          </a:xfrm>
        </p:spPr>
        <p:txBody>
          <a:bodyPr>
            <a:normAutofit fontScale="90000"/>
          </a:bodyPr>
          <a:lstStyle/>
          <a:p>
            <a:r>
              <a:rPr lang="kk-KZ" sz="4000" dirty="0" smtClean="0">
                <a:solidFill>
                  <a:srgbClr val="7030A0"/>
                </a:solidFill>
                <a:latin typeface="Times New Roman" panose="02020603050405020304" pitchFamily="18" charset="0"/>
                <a:cs typeface="Times New Roman" panose="02020603050405020304" pitchFamily="18" charset="0"/>
              </a:rPr>
              <a:t>КӨРКЕМ БЕЙНЕ: </a:t>
            </a:r>
            <a:br>
              <a:rPr lang="kk-KZ" sz="4000" dirty="0" smtClean="0">
                <a:solidFill>
                  <a:srgbClr val="7030A0"/>
                </a:solidFill>
                <a:latin typeface="Times New Roman" panose="02020603050405020304" pitchFamily="18" charset="0"/>
                <a:cs typeface="Times New Roman" panose="02020603050405020304" pitchFamily="18" charset="0"/>
              </a:rPr>
            </a:br>
            <a:r>
              <a:rPr lang="kk-KZ" sz="4000" dirty="0" smtClean="0">
                <a:solidFill>
                  <a:srgbClr val="7030A0"/>
                </a:solidFill>
                <a:latin typeface="Times New Roman" panose="02020603050405020304" pitchFamily="18" charset="0"/>
                <a:cs typeface="Times New Roman" panose="02020603050405020304" pitchFamily="18" charset="0"/>
              </a:rPr>
              <a:t>Тіл білімінде – тілдік бірліктердің қолданысы</a:t>
            </a:r>
            <a:br>
              <a:rPr lang="kk-KZ" sz="4000" dirty="0" smtClean="0">
                <a:solidFill>
                  <a:srgbClr val="7030A0"/>
                </a:solidFill>
                <a:latin typeface="Times New Roman" panose="02020603050405020304" pitchFamily="18" charset="0"/>
                <a:cs typeface="Times New Roman" panose="02020603050405020304" pitchFamily="18" charset="0"/>
              </a:rPr>
            </a:br>
            <a:r>
              <a:rPr lang="kk-KZ" sz="4000" dirty="0" smtClean="0">
                <a:solidFill>
                  <a:srgbClr val="7030A0"/>
                </a:solidFill>
                <a:latin typeface="Times New Roman" panose="02020603050405020304" pitchFamily="18" charset="0"/>
                <a:cs typeface="Times New Roman" panose="02020603050405020304" pitchFamily="18" charset="0"/>
              </a:rPr>
              <a:t>Әдебиетте – мазмұн</a:t>
            </a:r>
            <a:br>
              <a:rPr lang="kk-KZ" sz="4000" dirty="0" smtClean="0">
                <a:solidFill>
                  <a:srgbClr val="7030A0"/>
                </a:solidFill>
                <a:latin typeface="Times New Roman" panose="02020603050405020304" pitchFamily="18" charset="0"/>
                <a:cs typeface="Times New Roman" panose="02020603050405020304" pitchFamily="18" charset="0"/>
              </a:rPr>
            </a:br>
            <a:r>
              <a:rPr lang="kk-KZ" sz="4000" dirty="0" err="1" smtClean="0">
                <a:solidFill>
                  <a:srgbClr val="7030A0"/>
                </a:solidFill>
                <a:latin typeface="Times New Roman" panose="02020603050405020304" pitchFamily="18" charset="0"/>
                <a:cs typeface="Times New Roman" panose="02020603050405020304" pitchFamily="18" charset="0"/>
              </a:rPr>
              <a:t>Лингвопоэтикада</a:t>
            </a:r>
            <a:r>
              <a:rPr lang="kk-KZ" sz="4000" dirty="0" smtClean="0">
                <a:solidFill>
                  <a:srgbClr val="7030A0"/>
                </a:solidFill>
                <a:latin typeface="Times New Roman" panose="02020603050405020304" pitchFamily="18" charset="0"/>
                <a:cs typeface="Times New Roman" panose="02020603050405020304" pitchFamily="18" charset="0"/>
              </a:rPr>
              <a:t> – ТАРИХ,ТІЛ, ӘДЕБИЕТ гармониялы үндестікте </a:t>
            </a:r>
            <a:r>
              <a:rPr lang="kk-KZ" sz="4000" dirty="0">
                <a:solidFill>
                  <a:srgbClr val="7030A0"/>
                </a:solidFill>
                <a:latin typeface="Times New Roman" panose="02020603050405020304" pitchFamily="18" charset="0"/>
                <a:cs typeface="Times New Roman" panose="02020603050405020304" pitchFamily="18" charset="0"/>
              </a:rPr>
              <a:t/>
            </a:r>
            <a:br>
              <a:rPr lang="kk-KZ" sz="4000" dirty="0">
                <a:solidFill>
                  <a:srgbClr val="7030A0"/>
                </a:solidFill>
                <a:latin typeface="Times New Roman" panose="02020603050405020304" pitchFamily="18" charset="0"/>
                <a:cs typeface="Times New Roman" panose="02020603050405020304" pitchFamily="18" charset="0"/>
              </a:rPr>
            </a:br>
            <a:r>
              <a:rPr lang="kk-KZ" sz="4000" dirty="0" smtClean="0">
                <a:solidFill>
                  <a:srgbClr val="7030A0"/>
                </a:solidFill>
                <a:latin typeface="Times New Roman" panose="02020603050405020304" pitchFamily="18" charset="0"/>
                <a:cs typeface="Times New Roman" panose="02020603050405020304" pitchFamily="18" charset="0"/>
              </a:rPr>
              <a:t/>
            </a:r>
            <a:br>
              <a:rPr lang="kk-KZ" sz="4000" dirty="0" smtClean="0">
                <a:solidFill>
                  <a:srgbClr val="7030A0"/>
                </a:solidFill>
                <a:latin typeface="Times New Roman" panose="02020603050405020304" pitchFamily="18" charset="0"/>
                <a:cs typeface="Times New Roman" panose="02020603050405020304" pitchFamily="18" charset="0"/>
              </a:rPr>
            </a:br>
            <a:r>
              <a:rPr lang="kk-KZ" sz="4000" dirty="0">
                <a:solidFill>
                  <a:srgbClr val="7030A0"/>
                </a:solidFill>
                <a:latin typeface="Times New Roman" panose="02020603050405020304" pitchFamily="18" charset="0"/>
                <a:cs typeface="Times New Roman" panose="02020603050405020304" pitchFamily="18" charset="0"/>
              </a:rPr>
              <a:t/>
            </a:r>
            <a:br>
              <a:rPr lang="kk-KZ" sz="4000" dirty="0">
                <a:solidFill>
                  <a:srgbClr val="7030A0"/>
                </a:solidFill>
                <a:latin typeface="Times New Roman" panose="02020603050405020304" pitchFamily="18" charset="0"/>
                <a:cs typeface="Times New Roman" panose="02020603050405020304" pitchFamily="18" charset="0"/>
              </a:rPr>
            </a:br>
            <a:r>
              <a:rPr lang="kk-KZ" sz="4000" dirty="0" smtClean="0">
                <a:solidFill>
                  <a:srgbClr val="7030A0"/>
                </a:solidFill>
                <a:latin typeface="Times New Roman" panose="02020603050405020304" pitchFamily="18" charset="0"/>
                <a:cs typeface="Times New Roman" panose="02020603050405020304" pitchFamily="18" charset="0"/>
              </a:rPr>
              <a:t> </a:t>
            </a:r>
            <a:endParaRPr lang="ru-RU" sz="40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7048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637953"/>
            <a:ext cx="8596668" cy="5403409"/>
          </a:xfrm>
        </p:spPr>
        <p:txBody>
          <a:bodyPr>
            <a:normAutofit/>
          </a:bodyPr>
          <a:lstStyle/>
          <a:p>
            <a:r>
              <a:rPr lang="kk-KZ" sz="2800" dirty="0">
                <a:latin typeface="Times New Roman" panose="02020603050405020304" pitchFamily="18" charset="0"/>
                <a:cs typeface="Times New Roman" panose="02020603050405020304" pitchFamily="18" charset="0"/>
              </a:rPr>
              <a:t>Кеңістік пен уақыттың үздіксіз мәні (континуум – латынша «</a:t>
            </a:r>
            <a:r>
              <a:rPr lang="kk-KZ" sz="2800" dirty="0" err="1">
                <a:latin typeface="Times New Roman" panose="02020603050405020304" pitchFamily="18" charset="0"/>
                <a:cs typeface="Times New Roman" panose="02020603050405020304" pitchFamily="18" charset="0"/>
              </a:rPr>
              <a:t>continuum</a:t>
            </a:r>
            <a:r>
              <a:rPr lang="kk-KZ" sz="2800" dirty="0">
                <a:latin typeface="Times New Roman" panose="02020603050405020304" pitchFamily="18" charset="0"/>
                <a:cs typeface="Times New Roman" panose="02020603050405020304" pitchFamily="18" charset="0"/>
              </a:rPr>
              <a:t>» - </a:t>
            </a:r>
            <a:r>
              <a:rPr lang="kk-KZ" sz="2800" dirty="0" err="1">
                <a:latin typeface="Times New Roman" panose="02020603050405020304" pitchFamily="18" charset="0"/>
                <a:cs typeface="Times New Roman" panose="02020603050405020304" pitchFamily="18" charset="0"/>
              </a:rPr>
              <a:t>непрерывное</a:t>
            </a:r>
            <a:r>
              <a:rPr lang="kk-KZ" sz="2800" dirty="0">
                <a:latin typeface="Times New Roman" panose="02020603050405020304" pitchFamily="18" charset="0"/>
                <a:cs typeface="Times New Roman" panose="02020603050405020304" pitchFamily="18" charset="0"/>
              </a:rPr>
              <a:t>) көркем мәтінді филологиялық аспектіден антропоцентристік бағытта талдауда маңызды. </a:t>
            </a:r>
            <a:endParaRPr lang="kk-KZ" sz="2800" dirty="0" smtClean="0">
              <a:latin typeface="Times New Roman" panose="02020603050405020304" pitchFamily="18" charset="0"/>
              <a:cs typeface="Times New Roman" panose="02020603050405020304" pitchFamily="18" charset="0"/>
            </a:endParaRPr>
          </a:p>
          <a:p>
            <a:r>
              <a:rPr lang="kk-KZ" sz="2800" dirty="0" smtClean="0">
                <a:latin typeface="Times New Roman" panose="02020603050405020304" pitchFamily="18" charset="0"/>
                <a:cs typeface="Times New Roman" panose="02020603050405020304" pitchFamily="18" charset="0"/>
              </a:rPr>
              <a:t>Антропоцентристік </a:t>
            </a:r>
            <a:r>
              <a:rPr lang="kk-KZ" sz="2800" dirty="0">
                <a:latin typeface="Times New Roman" panose="02020603050405020304" pitchFamily="18" charset="0"/>
                <a:cs typeface="Times New Roman" panose="02020603050405020304" pitchFamily="18" charset="0"/>
              </a:rPr>
              <a:t>пен </a:t>
            </a:r>
            <a:r>
              <a:rPr lang="kk-KZ" sz="2800" dirty="0" err="1">
                <a:latin typeface="Times New Roman" panose="02020603050405020304" pitchFamily="18" charset="0"/>
                <a:cs typeface="Times New Roman" panose="02020603050405020304" pitchFamily="18" charset="0"/>
              </a:rPr>
              <a:t>локальды-темпоральдылық</a:t>
            </a:r>
            <a:r>
              <a:rPr lang="kk-KZ" sz="2800" dirty="0">
                <a:latin typeface="Times New Roman" panose="02020603050405020304" pitchFamily="18" charset="0"/>
                <a:cs typeface="Times New Roman" panose="02020603050405020304" pitchFamily="18" charset="0"/>
              </a:rPr>
              <a:t> көркем мәтінді </a:t>
            </a:r>
            <a:r>
              <a:rPr lang="kk-KZ" sz="2800" dirty="0" smtClean="0">
                <a:latin typeface="Times New Roman" panose="02020603050405020304" pitchFamily="18" charset="0"/>
                <a:cs typeface="Times New Roman" panose="02020603050405020304" pitchFamily="18" charset="0"/>
              </a:rPr>
              <a:t>поэтикалық зерделеудің </a:t>
            </a:r>
            <a:r>
              <a:rPr lang="kk-KZ" sz="2800" dirty="0">
                <a:latin typeface="Times New Roman" panose="02020603050405020304" pitchFamily="18" charset="0"/>
                <a:cs typeface="Times New Roman" panose="02020603050405020304" pitchFamily="18" charset="0"/>
              </a:rPr>
              <a:t>басты категориялары санатында, әрі бұл ұғымдар бір-бірімен тығыз байланысты.</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2835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p:cNvSpPr>
            <a:spLocks noGrp="1"/>
          </p:cNvSpPr>
          <p:nvPr>
            <p:ph type="subTitle" idx="1"/>
          </p:nvPr>
        </p:nvSpPr>
        <p:spPr>
          <a:xfrm>
            <a:off x="786810" y="1541549"/>
            <a:ext cx="9494874" cy="4635967"/>
          </a:xfrm>
        </p:spPr>
        <p:txBody>
          <a:bodyPr/>
          <a:lstStyle/>
          <a:p>
            <a:endParaRPr lang="ru-RU" dirty="0"/>
          </a:p>
        </p:txBody>
      </p:sp>
      <p:sp>
        <p:nvSpPr>
          <p:cNvPr id="6" name="Прямоугольник 5"/>
          <p:cNvSpPr/>
          <p:nvPr/>
        </p:nvSpPr>
        <p:spPr>
          <a:xfrm>
            <a:off x="1158949" y="1997839"/>
            <a:ext cx="9579935" cy="2431435"/>
          </a:xfrm>
          <a:prstGeom prst="rect">
            <a:avLst/>
          </a:prstGeom>
        </p:spPr>
        <p:txBody>
          <a:bodyPr wrap="square">
            <a:spAutoFit/>
          </a:bodyPr>
          <a:lstStyle/>
          <a:p>
            <a:r>
              <a:rPr lang="ru-RU" sz="2400" dirty="0"/>
              <a:t> </a:t>
            </a:r>
            <a:r>
              <a:rPr lang="kk-KZ" sz="3200" dirty="0">
                <a:latin typeface="Times New Roman" panose="02020603050405020304" pitchFamily="18" charset="0"/>
                <a:cs typeface="Times New Roman" panose="02020603050405020304" pitchFamily="18" charset="0"/>
              </a:rPr>
              <a:t>Көркемшақ - көркем шығарма өзегінде жүріп жататын әртүрлі оқиғалар мен құбылыстардың мезгілін анықтаушы басты және ерекше танымдық мән ретінде теориялық тұрғыдан қажетті ұғым.</a:t>
            </a:r>
            <a:endParaRPr lang="ru-RU" sz="3200" dirty="0">
              <a:latin typeface="Times New Roman" panose="02020603050405020304" pitchFamily="18" charset="0"/>
              <a:cs typeface="Times New Roman" panose="02020603050405020304" pitchFamily="18" charset="0"/>
            </a:endParaRPr>
          </a:p>
          <a:p>
            <a:pPr algn="ctr"/>
            <a:endParaRPr lang="kk-KZ" sz="24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5847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43540" y="1201478"/>
            <a:ext cx="8966004" cy="3700131"/>
          </a:xfrm>
        </p:spPr>
        <p:txBody>
          <a:bodyPr/>
          <a:lstStyle/>
          <a:p>
            <a:pPr algn="ctr"/>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latin typeface="Times New Roman" panose="02020603050405020304" pitchFamily="18" charset="0"/>
                <a:cs typeface="Times New Roman" panose="02020603050405020304" pitchFamily="18" charset="0"/>
              </a:rPr>
              <a:t>Мәтін </a:t>
            </a:r>
            <a:r>
              <a:rPr lang="kk-KZ" dirty="0">
                <a:latin typeface="Times New Roman" panose="02020603050405020304" pitchFamily="18" charset="0"/>
                <a:cs typeface="Times New Roman" panose="02020603050405020304" pitchFamily="18" charset="0"/>
              </a:rPr>
              <a:t>арқылы берілетін ақпараттық </a:t>
            </a:r>
            <a:r>
              <a:rPr lang="kk-KZ" dirty="0">
                <a:solidFill>
                  <a:srgbClr val="7030A0"/>
                </a:solidFill>
                <a:latin typeface="Times New Roman" panose="02020603050405020304" pitchFamily="18" charset="0"/>
                <a:cs typeface="Times New Roman" panose="02020603050405020304" pitchFamily="18" charset="0"/>
              </a:rPr>
              <a:t>бүтіндік </a:t>
            </a:r>
            <a:r>
              <a:rPr lang="kk-KZ" dirty="0">
                <a:latin typeface="Times New Roman" panose="02020603050405020304" pitchFamily="18" charset="0"/>
                <a:cs typeface="Times New Roman" panose="02020603050405020304" pitchFamily="18" charset="0"/>
              </a:rPr>
              <a:t>оның ішкі мәні болады</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1745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4685414"/>
          </a:xfrm>
        </p:spPr>
        <p:txBody>
          <a:bodyPr>
            <a:normAutofit/>
          </a:bodyPr>
          <a:lstStyle/>
          <a:p>
            <a:r>
              <a:rPr lang="kk-KZ" dirty="0">
                <a:solidFill>
                  <a:srgbClr val="002060"/>
                </a:solidFill>
                <a:latin typeface="Times New Roman" panose="02020603050405020304" pitchFamily="18" charset="0"/>
                <a:cs typeface="Times New Roman" panose="02020603050405020304" pitchFamily="18" charset="0"/>
              </a:rPr>
              <a:t>Әрбір оқырман немесе тыңдаушы мәтінді өзінің деңгейі мен танымдық дәрежесіне сай әрқилы түсінгенімен, оның ортақ тұстары, ортақ мазмұндық сипаты болатыны анық. Осы ретте мәннің екі түрлі сипатын бөліп көрсетуге болады: </a:t>
            </a:r>
            <a:r>
              <a:rPr lang="ru-RU" dirty="0">
                <a:solidFill>
                  <a:srgbClr val="FF0000"/>
                </a:solidFill>
                <a:latin typeface="Times New Roman" panose="02020603050405020304" pitchFamily="18" charset="0"/>
                <a:cs typeface="Times New Roman" panose="02020603050405020304" pitchFamily="18" charset="0"/>
              </a:rPr>
              <a:t/>
            </a:r>
            <a:br>
              <a:rPr lang="ru-RU" dirty="0">
                <a:solidFill>
                  <a:srgbClr val="FF0000"/>
                </a:solidFill>
                <a:latin typeface="Times New Roman" panose="02020603050405020304" pitchFamily="18" charset="0"/>
                <a:cs typeface="Times New Roman" panose="02020603050405020304" pitchFamily="18" charset="0"/>
              </a:rPr>
            </a:br>
            <a:r>
              <a:rPr lang="ru-RU" dirty="0" smtClean="0">
                <a:solidFill>
                  <a:srgbClr val="00B0F0"/>
                </a:solidFill>
                <a:latin typeface="Times New Roman" panose="02020603050405020304" pitchFamily="18" charset="0"/>
                <a:cs typeface="Times New Roman" panose="02020603050405020304" pitchFamily="18" charset="0"/>
              </a:rPr>
              <a:t>- </a:t>
            </a:r>
            <a:r>
              <a:rPr lang="kk-KZ" dirty="0" err="1" smtClean="0">
                <a:solidFill>
                  <a:srgbClr val="00B0F0"/>
                </a:solidFill>
                <a:latin typeface="Times New Roman" panose="02020603050405020304" pitchFamily="18" charset="0"/>
                <a:cs typeface="Times New Roman" panose="02020603050405020304" pitchFamily="18" charset="0"/>
              </a:rPr>
              <a:t>өзекмән</a:t>
            </a:r>
            <a:r>
              <a:rPr lang="kk-KZ" dirty="0">
                <a:solidFill>
                  <a:srgbClr val="00B0F0"/>
                </a:solidFill>
                <a:latin typeface="Times New Roman" panose="02020603050405020304" pitchFamily="18" charset="0"/>
                <a:cs typeface="Times New Roman" panose="02020603050405020304" pitchFamily="18" charset="0"/>
              </a:rPr>
              <a:t>; </a:t>
            </a:r>
            <a:r>
              <a:rPr lang="ru-RU" dirty="0">
                <a:solidFill>
                  <a:srgbClr val="00B0F0"/>
                </a:solidFill>
                <a:latin typeface="Times New Roman" panose="02020603050405020304" pitchFamily="18" charset="0"/>
                <a:cs typeface="Times New Roman" panose="02020603050405020304" pitchFamily="18" charset="0"/>
              </a:rPr>
              <a:t/>
            </a:r>
            <a:br>
              <a:rPr lang="ru-RU" dirty="0">
                <a:solidFill>
                  <a:srgbClr val="00B0F0"/>
                </a:solidFill>
                <a:latin typeface="Times New Roman" panose="02020603050405020304" pitchFamily="18" charset="0"/>
                <a:cs typeface="Times New Roman" panose="02020603050405020304" pitchFamily="18" charset="0"/>
              </a:rPr>
            </a:br>
            <a:r>
              <a:rPr lang="ru-RU" dirty="0" smtClean="0">
                <a:solidFill>
                  <a:srgbClr val="00B0F0"/>
                </a:solidFill>
                <a:latin typeface="Times New Roman" panose="02020603050405020304" pitchFamily="18" charset="0"/>
                <a:cs typeface="Times New Roman" panose="02020603050405020304" pitchFamily="18" charset="0"/>
              </a:rPr>
              <a:t>- </a:t>
            </a:r>
            <a:r>
              <a:rPr lang="kk-KZ" dirty="0" err="1" smtClean="0">
                <a:solidFill>
                  <a:srgbClr val="00B0F0"/>
                </a:solidFill>
                <a:latin typeface="Times New Roman" panose="02020603050405020304" pitchFamily="18" charset="0"/>
                <a:cs typeface="Times New Roman" panose="02020603050405020304" pitchFamily="18" charset="0"/>
              </a:rPr>
              <a:t>өздікмән</a:t>
            </a:r>
            <a:r>
              <a:rPr lang="kk-KZ" dirty="0">
                <a:solidFill>
                  <a:srgbClr val="00B0F0"/>
                </a:solidFill>
                <a:latin typeface="Times New Roman" panose="02020603050405020304" pitchFamily="18" charset="0"/>
                <a:cs typeface="Times New Roman" panose="02020603050405020304" pitchFamily="18" charset="0"/>
              </a:rPr>
              <a:t>.</a:t>
            </a:r>
            <a:endParaRPr lang="ru-RU"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4527260"/>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152</TotalTime>
  <Words>177</Words>
  <Application>Microsoft Office PowerPoint</Application>
  <PresentationFormat>Широкоэкранный</PresentationFormat>
  <Paragraphs>46</Paragraphs>
  <Slides>13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13</vt:i4>
      </vt:variant>
    </vt:vector>
  </HeadingPairs>
  <TitlesOfParts>
    <vt:vector size="19" baseType="lpstr">
      <vt:lpstr>Arial</vt:lpstr>
      <vt:lpstr>Calibri</vt:lpstr>
      <vt:lpstr>Times New Roman</vt:lpstr>
      <vt:lpstr>Trebuchet MS</vt:lpstr>
      <vt:lpstr>Wingdings 3</vt:lpstr>
      <vt:lpstr>Грань</vt:lpstr>
      <vt:lpstr>3-дәріс </vt:lpstr>
      <vt:lpstr>Презентация PowerPoint</vt:lpstr>
      <vt:lpstr>Лингвистикалық талдауда – тілдік бірліктердің қолданысы,  Әдеби талдауда – мазмұндық жағы маңызды  Лингвопоэтикалық талдауда – ТАРИХ, ТІЛ, ӘДЕБИЕТ гармониялы үндестікте, байланыста болып, көркем шығарманың эстетикалық әсері сыналады  </vt:lpstr>
      <vt:lpstr>Презентация PowerPoint</vt:lpstr>
      <vt:lpstr>КӨРКЕМ БЕЙНЕ:  Тіл білімінде – тілдік бірліктердің қолданысы Әдебиетте – мазмұн Лингвопоэтикада – ТАРИХ,ТІЛ, ӘДЕБИЕТ гармониялы үндестікте     </vt:lpstr>
      <vt:lpstr>Презентация PowerPoint</vt:lpstr>
      <vt:lpstr>Презентация PowerPoint</vt:lpstr>
      <vt:lpstr>    Мәтін арқылы берілетін ақпараттық бүтіндік оның ішкі мәні болады</vt:lpstr>
      <vt:lpstr>Әрбір оқырман немесе тыңдаушы мәтінді өзінің деңгейі мен танымдық дәрежесіне сай әрқилы түсінгенімен, оның ортақ тұстары, ортақ мазмұндық сипаты болатыны анық. Осы ретте мәннің екі түрлі сипатын бөліп көрсетуге болады:  - өзекмән;  - өздікмән.</vt:lpstr>
      <vt:lpstr>Өзекмән - мәтіннің өн бойындағы басты мазмұн, яғни оқырманға жалпы түсінікті болатын негізгі ой.  Өзекмән – ортақ қабылдаулар мен ортақ пікірдің, ортақ мазмұнның жиынтығы.  Жеке оқырман үшін аңғарылатын, өзіндік таным-түсінігіне сай ерекше маңызды мазмұнды анықтау  - мәтіннің өздік мәнін табу болады.</vt:lpstr>
      <vt:lpstr>Презентация PowerPoint</vt:lpstr>
      <vt:lpstr>Психолингвистикалық бағытта:  мәтіннің ішкі прагматикасын, сөз қолданысындағы семантикалық ерекшелігін, тұлғалардың синтаксистік байланысы мен семантикалық валенттілігін анықтау маңызды болса, тыңдаушы үшін алынған ақпараттың әсері мен қабылдау прагматикасы, айтушы мен оның әңгімесіне көзқарасын зерделеу де маңызды болмақ.    </vt:lpstr>
      <vt:lpstr>САБЫРМЕН ТЫҢДАҒАНДАРЫҢЫЗҒА РАҚЫМЕТ!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3-дәріс </dc:title>
  <dc:creator>Anar Salkinbay</dc:creator>
  <cp:lastModifiedBy>Anar Salkinbay</cp:lastModifiedBy>
  <cp:revision>9</cp:revision>
  <dcterms:created xsi:type="dcterms:W3CDTF">2020-09-28T06:08:15Z</dcterms:created>
  <dcterms:modified xsi:type="dcterms:W3CDTF">2020-09-28T08:40:56Z</dcterms:modified>
</cp:coreProperties>
</file>